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17"/>
    <a:srgbClr val="4CA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3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A143E873-EFF2-4E86-8EC8-635347B9810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14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44889B-A3EC-468C-9ED7-231A492FB499}" type="slidenum">
              <a:rPr lang="it-IT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SRAM content into flash memory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Access flash memory to retreive PUFs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PUFs in DB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15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3E4E22-A8C4-4FF2-A712-67A02115571F}" type="slidenum">
              <a:rPr lang="it-IT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PUF retrieval and DB initialization</a:t>
            </a:r>
            <a:endParaRPr lang="en-US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SRAM content into flash memory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Access flash memory to retreive PUFs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PUFs in DB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16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C02366-C127-4424-8E98-71E43689D2CC}" type="slidenum">
              <a:rPr lang="it-IT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76320" indent="-2160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Application of a challenge and verification of device authenticity</a:t>
            </a:r>
            <a:endParaRPr lang="en-US" sz="1200" b="0" strike="noStrike" spc="-1">
              <a:latin typeface="Arial"/>
            </a:endParaRPr>
          </a:p>
          <a:p>
            <a:pPr marL="76320" indent="-2160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Apply challenge to DB and board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Retreive board response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Perform response matching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17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85CE4F-2660-4FD7-B591-D5599784DF2B}" type="slidenum">
              <a:rPr lang="it-IT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B9489BF-E5DD-415E-AB2F-E26C53657FE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7DADAD-B135-4F4F-B0E9-D51B0EF8D34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4D9BE9-44D0-48DC-880C-7546F417280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61D06EA-9233-45B5-B24E-1EC5E129956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E2636A1-0A23-4172-AC07-BFBF21F8D01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609758-1A1B-4D94-BBB4-32EDDCBA64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B6DA940-2865-4C24-9D8A-6EF5132D3B4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FC6EFE-7062-4DE9-BCC5-6C181D791E5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B2E0BC-5ABC-45EB-9432-07371162F3B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41D9706-DA63-4195-8C23-D25D2154BB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49CA48E-585E-4A1C-A0E1-6DACE8418B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4E86424-B060-4889-957D-0EE1CA5BFE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949C9B-D699-4065-A483-2D7D4783C27C}" type="slidenum">
              <a:rPr lang="it-I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6252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000E17"/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28"/>
          <p:cNvSpPr/>
          <p:nvPr/>
        </p:nvSpPr>
        <p:spPr>
          <a:xfrm>
            <a:off x="0" y="0"/>
            <a:ext cx="12189600" cy="6855480"/>
          </a:xfrm>
          <a:prstGeom prst="rect">
            <a:avLst/>
          </a:prstGeom>
          <a:gradFill flip="none" rotWithShape="1">
            <a:gsLst>
              <a:gs pos="100000">
                <a:srgbClr val="000E17"/>
              </a:gs>
              <a:gs pos="0">
                <a:schemeClr val="bg1"/>
              </a:gs>
              <a:gs pos="48000">
                <a:schemeClr val="accent1">
                  <a:lumMod val="45000"/>
                  <a:lumOff val="55000"/>
                </a:schemeClr>
              </a:gs>
              <a:gs pos="39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78080" y="1078560"/>
            <a:ext cx="4020840" cy="320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800" b="0" strike="noStrike" spc="-1" dirty="0">
                <a:solidFill>
                  <a:srgbClr val="002060"/>
                </a:solidFill>
                <a:latin typeface="CMR17"/>
                <a:ea typeface="DejaVu Sans"/>
              </a:rPr>
              <a:t>Design and Development of a RAM-based PUF</a:t>
            </a:r>
            <a:endParaRPr lang="en-US" sz="48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78080" y="4872960"/>
            <a:ext cx="4020840" cy="120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 dirty="0" err="1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Zissis</a:t>
            </a: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 </a:t>
            </a:r>
            <a:r>
              <a:rPr lang="it-IT" sz="2000" b="0" strike="noStrike" spc="-1" dirty="0" err="1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Tabouras</a:t>
            </a: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 (s284685)</a:t>
            </a:r>
            <a:endParaRPr lang="en-US" sz="2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Elena Roncolino (s304719)</a:t>
            </a:r>
            <a:endParaRPr lang="en-US" sz="2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Stefano Palmieri (s281677)</a:t>
            </a:r>
            <a:endParaRPr lang="en-US" sz="2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29" name="Rectangle 32"/>
          <p:cNvSpPr/>
          <p:nvPr/>
        </p:nvSpPr>
        <p:spPr>
          <a:xfrm rot="5400000">
            <a:off x="762480" y="344160"/>
            <a:ext cx="143640" cy="70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34"/>
          <p:cNvSpPr/>
          <p:nvPr/>
        </p:nvSpPr>
        <p:spPr>
          <a:xfrm>
            <a:off x="480960" y="4546800"/>
            <a:ext cx="3975120" cy="1584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33EC860-BE25-4641-BA2A-FB28A1CF3B2A}" type="slidenum">
              <a:rPr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81CB1-BB2A-6059-3CEF-C8C3FA0DD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24" y="1901134"/>
            <a:ext cx="4507272" cy="28170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Num" idx="10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C3CC11B-CFE9-4544-832E-675C92FBCCEC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10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68" name="PlaceHolder 21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Results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69" name="Connettore diritto 198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0" name="Immagine 6"/>
          <p:cNvPicPr/>
          <p:nvPr/>
        </p:nvPicPr>
        <p:blipFill>
          <a:blip r:embed="rId2"/>
          <a:stretch/>
        </p:blipFill>
        <p:spPr>
          <a:xfrm>
            <a:off x="1035000" y="1793880"/>
            <a:ext cx="6004080" cy="3604680"/>
          </a:xfrm>
          <a:prstGeom prst="rect">
            <a:avLst/>
          </a:prstGeom>
          <a:ln w="0">
            <a:noFill/>
          </a:ln>
        </p:spPr>
      </p:pic>
      <p:sp>
        <p:nvSpPr>
          <p:cNvPr id="171" name="CasellaDiTesto 1"/>
          <p:cNvSpPr/>
          <p:nvPr/>
        </p:nvSpPr>
        <p:spPr>
          <a:xfrm>
            <a:off x="7491240" y="2959560"/>
            <a:ext cx="444276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Thresholds:</a:t>
            </a:r>
            <a:endParaRPr lang="en-US" sz="2000" b="0" strike="noStrike" spc="-1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2 -&gt; 79,00%   of accurancy</a:t>
            </a:r>
            <a:endParaRPr lang="en-US" sz="2000" b="0" strike="noStrike" spc="-1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3 -&gt; 90,10%   of accurancy</a:t>
            </a:r>
            <a:endParaRPr lang="en-US" sz="2000" b="0" strike="noStrike" spc="-1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4 -&gt; 93,67%   of accurancy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282400" y="2133360"/>
            <a:ext cx="8688240" cy="15433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400" b="1" strike="noStrike" spc="-1">
                <a:solidFill>
                  <a:srgbClr val="4CABE4"/>
                </a:solidFill>
                <a:latin typeface="Roboto Slab"/>
                <a:ea typeface="Roboto Slab"/>
              </a:rPr>
              <a:t>Example on the board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Num" idx="11"/>
          </p:nvPr>
        </p:nvSpPr>
        <p:spPr>
          <a:xfrm>
            <a:off x="11206080" y="6332760"/>
            <a:ext cx="728280" cy="5212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11071C8-F63A-4F3C-88D0-02FD15BCAAC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11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Num" idx="12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AA49134-81D2-426F-B711-C4F5F9BE7CF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12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75" name="PlaceHolder 5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Flow 1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76" name="Connettore diritto 2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db_init">
            <a:hlinkClick r:id="" action="ppaction://media"/>
            <a:extLst>
              <a:ext uri="{FF2B5EF4-FFF2-40B4-BE49-F238E27FC236}">
                <a16:creationId xmlns:a16="http://schemas.microsoft.com/office/drawing/2014/main" id="{A9AFB973-7C95-FCD0-51E8-F9C0EC721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Num" idx="13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423A8A-3AD1-41AF-98F1-A49B202A9B22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13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78" name="PlaceHolder 8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Flow 2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79" name="Connettore diritto 3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challenge">
            <a:hlinkClick r:id="" action="ppaction://media"/>
            <a:extLst>
              <a:ext uri="{FF2B5EF4-FFF2-40B4-BE49-F238E27FC236}">
                <a16:creationId xmlns:a16="http://schemas.microsoft.com/office/drawing/2014/main" id="{B6566464-A545-64C7-6C0E-5DC3F1A72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What is a PUF?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32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E3B795D-E059-4928-9202-3D1E958E5B8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2</a:t>
            </a:fld>
            <a:endParaRPr lang="en-US" sz="1300" b="0" strike="noStrike" spc="-1" dirty="0">
              <a:latin typeface="Arial"/>
            </a:endParaRPr>
          </a:p>
        </p:txBody>
      </p:sp>
      <p:sp>
        <p:nvSpPr>
          <p:cNvPr id="133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asellaDiTesto 1">
            <a:extLst>
              <a:ext uri="{FF2B5EF4-FFF2-40B4-BE49-F238E27FC236}">
                <a16:creationId xmlns:a16="http://schemas.microsoft.com/office/drawing/2014/main" id="{8F08FA66-713B-5046-B2FE-3823A0444788}"/>
              </a:ext>
            </a:extLst>
          </p:cNvPr>
          <p:cNvSpPr/>
          <p:nvPr/>
        </p:nvSpPr>
        <p:spPr>
          <a:xfrm>
            <a:off x="1157460" y="1909202"/>
            <a:ext cx="9062865" cy="26762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latin typeface="Arial"/>
              </a:rPr>
              <a:t>Physical Unclonable Function</a:t>
            </a: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Extracts secrets from physical characteristics of a device</a:t>
            </a:r>
          </a:p>
          <a:p>
            <a:pPr>
              <a:lnSpc>
                <a:spcPct val="100000"/>
              </a:lnSpc>
            </a:pPr>
            <a:endParaRPr lang="en-US" sz="2400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Useful to implement authentication mechanisms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Why </a:t>
            </a:r>
            <a:r>
              <a:rPr lang="en" sz="2600" spc="-1" dirty="0">
                <a:solidFill>
                  <a:srgbClr val="4CABE4"/>
                </a:solidFill>
                <a:latin typeface="Roboto Slab"/>
                <a:ea typeface="Roboto Slab"/>
              </a:rPr>
              <a:t>are</a:t>
            </a:r>
            <a:r>
              <a:rPr lang="en" sz="26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 PUFs important?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36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A0AC8EB-97CA-4B00-B1F0-BEDCE38D2E3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3</a:t>
            </a:fld>
            <a:endParaRPr lang="en-US" sz="1300" b="0" strike="noStrike" spc="-1" dirty="0">
              <a:latin typeface="Arial"/>
            </a:endParaRPr>
          </a:p>
        </p:txBody>
      </p:sp>
      <p:sp>
        <p:nvSpPr>
          <p:cNvPr id="137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172B03B7-6E6D-20AA-120F-762D1BFB83B3}"/>
              </a:ext>
            </a:extLst>
          </p:cNvPr>
          <p:cNvSpPr/>
          <p:nvPr/>
        </p:nvSpPr>
        <p:spPr>
          <a:xfrm>
            <a:off x="1424160" y="1936562"/>
            <a:ext cx="4999681" cy="3414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Reproducible</a:t>
            </a: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latin typeface="Arial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Arial"/>
              </a:rPr>
              <a:t>Unique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Unclonable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Arial"/>
              </a:rPr>
              <a:t>One-way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Unpredictable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How does a PUF work?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40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19FEF7-4078-4116-9315-7E554BFF1A1C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4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41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Segnaposto contenuto 9">
            <a:extLst>
              <a:ext uri="{FF2B5EF4-FFF2-40B4-BE49-F238E27FC236}">
                <a16:creationId xmlns:a16="http://schemas.microsoft.com/office/drawing/2014/main" id="{83EFFA21-6BEE-E802-43CA-1CCDFB65962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320610" y="1996714"/>
            <a:ext cx="4999680" cy="33422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1">
                <a:extLst>
                  <a:ext uri="{FF2B5EF4-FFF2-40B4-BE49-F238E27FC236}">
                    <a16:creationId xmlns:a16="http://schemas.microsoft.com/office/drawing/2014/main" id="{37C8796D-7705-D65C-BC45-80BD24A9C177}"/>
                  </a:ext>
                </a:extLst>
              </p:cNvPr>
              <p:cNvSpPr/>
              <p:nvPr/>
            </p:nvSpPr>
            <p:spPr>
              <a:xfrm>
                <a:off x="1034640" y="1996714"/>
                <a:ext cx="5594760" cy="3414866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𝑟𝑒𝑠𝑝𝑜𝑛𝑠𝑒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𝑐h𝑎𝑙𝑙𝑒𝑛𝑔𝑒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strike="noStrike" spc="-1" dirty="0">
                  <a:latin typeface="Gabriola" panose="04040605051002020D02" pitchFamily="82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400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n-US" sz="2400" spc="-1" dirty="0">
                  <a:latin typeface="Arial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400" b="0" strike="noStrike" spc="-1" dirty="0">
                    <a:latin typeface="Arial"/>
                  </a:rPr>
                  <a:t>Provide a challenge to the device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400" spc="-1" dirty="0">
                  <a:latin typeface="Arial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400" spc="-1" dirty="0">
                    <a:latin typeface="Arial"/>
                  </a:rPr>
                  <a:t>Device answers with the value matching that challenge</a:t>
                </a:r>
                <a:endParaRPr lang="en-US" sz="24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n-US" sz="2400" spc="-1" dirty="0">
                  <a:latin typeface="Arial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400" spc="-1" dirty="0">
                  <a:latin typeface="Arial"/>
                </a:endParaRPr>
              </a:p>
            </p:txBody>
          </p:sp>
        </mc:Choice>
        <mc:Fallback>
          <p:sp>
            <p:nvSpPr>
              <p:cNvPr id="5" name="CasellaDiTesto 1">
                <a:extLst>
                  <a:ext uri="{FF2B5EF4-FFF2-40B4-BE49-F238E27FC236}">
                    <a16:creationId xmlns:a16="http://schemas.microsoft.com/office/drawing/2014/main" id="{37C8796D-7705-D65C-BC45-80BD24A9C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40" y="1996714"/>
                <a:ext cx="5594760" cy="3414866"/>
              </a:xfrm>
              <a:prstGeom prst="rect">
                <a:avLst/>
              </a:prstGeom>
              <a:blipFill>
                <a:blip r:embed="rId3"/>
                <a:stretch>
                  <a:fillRect l="-1525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S</a:t>
            </a:r>
            <a:r>
              <a:rPr lang="it-IT" sz="2600" spc="-1" dirty="0" err="1">
                <a:solidFill>
                  <a:srgbClr val="4CABE4"/>
                </a:solidFill>
                <a:latin typeface="Roboto Slab"/>
                <a:ea typeface="Roboto Slab"/>
              </a:rPr>
              <a:t>Ecube</a:t>
            </a:r>
            <a:r>
              <a:rPr lang="it-IT" sz="2600" spc="-1" dirty="0">
                <a:solidFill>
                  <a:srgbClr val="4CABE4"/>
                </a:solidFill>
                <a:latin typeface="Roboto Slab"/>
                <a:ea typeface="Roboto Slab"/>
              </a:rPr>
              <a:t>™ and </a:t>
            </a:r>
            <a:r>
              <a:rPr lang="en" sz="26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SRAM PUF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44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0504D85-E123-4C09-9538-9BC586B2C61D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45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837658-60B4-454B-E399-11CDDCDDA86E}"/>
              </a:ext>
            </a:extLst>
          </p:cNvPr>
          <p:cNvGrpSpPr/>
          <p:nvPr/>
        </p:nvGrpSpPr>
        <p:grpSpPr>
          <a:xfrm>
            <a:off x="743053" y="1931462"/>
            <a:ext cx="10282204" cy="2688660"/>
            <a:chOff x="834520" y="2237070"/>
            <a:chExt cx="10282204" cy="2688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0BEEC9-5782-5AA1-1475-AF6839E9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440" y="2237070"/>
              <a:ext cx="5022284" cy="26886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29652-97B1-2E9D-E047-BECB6215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520" y="2237070"/>
              <a:ext cx="3785008" cy="268866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3222F5-B973-A003-679A-2C47D4D4C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550" y="3277815"/>
              <a:ext cx="1693890" cy="29406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B9369-336D-DE27-544E-93C38C9C15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0550" y="3686175"/>
              <a:ext cx="1693890" cy="26670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6" name="CasellaDiTesto 1">
            <a:extLst>
              <a:ext uri="{FF2B5EF4-FFF2-40B4-BE49-F238E27FC236}">
                <a16:creationId xmlns:a16="http://schemas.microsoft.com/office/drawing/2014/main" id="{1D1DE63D-3AC5-01A3-8D9F-8A8D36B2FFAC}"/>
              </a:ext>
            </a:extLst>
          </p:cNvPr>
          <p:cNvSpPr/>
          <p:nvPr/>
        </p:nvSpPr>
        <p:spPr>
          <a:xfrm>
            <a:off x="743053" y="4866514"/>
            <a:ext cx="5191022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" sz="2400" b="0" strike="noStrike" spc="-1" dirty="0">
                <a:latin typeface="Roboto Slab"/>
                <a:ea typeface="Roboto Slab"/>
              </a:rPr>
              <a:t>S</a:t>
            </a:r>
            <a:r>
              <a:rPr lang="it-IT" sz="2400" spc="-1" dirty="0" err="1">
                <a:latin typeface="Roboto Slab"/>
                <a:ea typeface="Roboto Slab"/>
              </a:rPr>
              <a:t>Ecube</a:t>
            </a:r>
            <a:r>
              <a:rPr lang="it-IT" sz="2400" spc="-1" dirty="0">
                <a:latin typeface="Roboto Slab"/>
                <a:ea typeface="Roboto Slab"/>
              </a:rPr>
              <a:t>™: s</a:t>
            </a:r>
            <a:r>
              <a:rPr lang="en-US" sz="2400" spc="-1" dirty="0" err="1">
                <a:latin typeface="Arial"/>
              </a:rPr>
              <a:t>ilicon</a:t>
            </a:r>
            <a:r>
              <a:rPr lang="en-US" sz="2400" spc="-1" dirty="0">
                <a:latin typeface="Arial"/>
              </a:rPr>
              <a:t> embedding a processor, an FPGA and a smart card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9" name="CasellaDiTesto 1">
            <a:extLst>
              <a:ext uri="{FF2B5EF4-FFF2-40B4-BE49-F238E27FC236}">
                <a16:creationId xmlns:a16="http://schemas.microsoft.com/office/drawing/2014/main" id="{5EBF7660-07C1-2873-7838-C331D03656A5}"/>
              </a:ext>
            </a:extLst>
          </p:cNvPr>
          <p:cNvSpPr/>
          <p:nvPr/>
        </p:nvSpPr>
        <p:spPr>
          <a:xfrm>
            <a:off x="6181828" y="4866514"/>
            <a:ext cx="5191022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latin typeface="Roboto Slab"/>
                <a:ea typeface="Roboto Slab"/>
              </a:rPr>
              <a:t>SRAM in the </a:t>
            </a:r>
            <a:r>
              <a:rPr lang="en" sz="2400" b="0" strike="noStrike" spc="-1" dirty="0">
                <a:latin typeface="Roboto Slab"/>
                <a:ea typeface="Roboto Slab"/>
              </a:rPr>
              <a:t>S</a:t>
            </a:r>
            <a:r>
              <a:rPr lang="it-IT" sz="2400" spc="-1" dirty="0" err="1">
                <a:latin typeface="Roboto Slab"/>
                <a:ea typeface="Roboto Slab"/>
              </a:rPr>
              <a:t>Ecube</a:t>
            </a:r>
            <a:r>
              <a:rPr lang="it-IT" sz="2400" spc="-1" dirty="0">
                <a:latin typeface="Roboto Slab"/>
                <a:ea typeface="Roboto Slab"/>
              </a:rPr>
              <a:t>™ </a:t>
            </a:r>
            <a:r>
              <a:rPr lang="en-US" sz="2400" b="0" strike="noStrike" spc="-1" dirty="0">
                <a:latin typeface="Roboto Slab"/>
                <a:ea typeface="Roboto Slab"/>
              </a:rPr>
              <a:t>used to extract PUFs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282400" y="2133360"/>
            <a:ext cx="8688240" cy="15433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400" b="1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Implementation</a:t>
            </a:r>
            <a:endParaRPr lang="en-US" sz="5400" b="0" strike="noStrike" spc="-1" dirty="0">
              <a:solidFill>
                <a:srgbClr val="4CABE4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7"/>
          </p:nvPr>
        </p:nvSpPr>
        <p:spPr>
          <a:xfrm>
            <a:off x="11206080" y="6332760"/>
            <a:ext cx="728280" cy="5212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2DB65BC-778A-4C63-8A15-2BA29A520362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6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7"/>
          <p:cNvSpPr/>
          <p:nvPr/>
        </p:nvSpPr>
        <p:spPr>
          <a:xfrm>
            <a:off x="1048320" y="37404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Implementation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50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73AB02C-51D8-4456-8DAA-7FFC5D0CAFA4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7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51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asellaDiTesto 1"/>
          <p:cNvSpPr/>
          <p:nvPr/>
        </p:nvSpPr>
        <p:spPr>
          <a:xfrm>
            <a:off x="1195560" y="2297520"/>
            <a:ext cx="9797400" cy="26762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Two flows:</a:t>
            </a:r>
            <a:br>
              <a:rPr sz="2400" dirty="0"/>
            </a:br>
            <a:br>
              <a:rPr sz="2400" dirty="0"/>
            </a:b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br>
              <a:rPr sz="2400" dirty="0"/>
            </a:b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1. </a:t>
            </a:r>
            <a:r>
              <a:rPr lang="en-US" sz="2400" spc="-1" dirty="0">
                <a:solidFill>
                  <a:srgbClr val="000000"/>
                </a:solidFill>
                <a:latin typeface="CMR10"/>
                <a:ea typeface="DejaVu Sans"/>
              </a:rPr>
              <a:t>H</a:t>
            </a:r>
            <a:r>
              <a:rPr lang="en-US" sz="2400" b="0" strike="noStrike" spc="-1" dirty="0">
                <a:solidFill>
                  <a:srgbClr val="000000"/>
                </a:solidFill>
                <a:latin typeface="CMR10"/>
                <a:ea typeface="DejaVu Sans"/>
              </a:rPr>
              <a:t>ost retrieves all the responses from the device</a:t>
            </a: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br>
              <a:rPr sz="2400" dirty="0"/>
            </a:br>
            <a:br>
              <a:rPr sz="2400" dirty="0"/>
            </a:b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2.</a:t>
            </a:r>
            <a:r>
              <a:rPr lang="en-US" sz="2400" b="0" strike="noStrike" spc="-1" dirty="0">
                <a:solidFill>
                  <a:srgbClr val="000000"/>
                </a:solidFill>
                <a:latin typeface="CMR10"/>
                <a:ea typeface="DejaVu Sans"/>
              </a:rPr>
              <a:t> Challenge-response authentication mechanism between the host 	</a:t>
            </a:r>
            <a:r>
              <a:rPr lang="it-IT" sz="2400" b="0" strike="noStrike" spc="-1" dirty="0">
                <a:solidFill>
                  <a:srgbClr val="000000"/>
                </a:solidFill>
                <a:latin typeface="CMR10"/>
                <a:ea typeface="DejaVu Sans"/>
              </a:rPr>
              <a:t>and the device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/>
          </p:nvPr>
        </p:nvSpPr>
        <p:spPr>
          <a:xfrm>
            <a:off x="1045080" y="1828800"/>
            <a:ext cx="2839320" cy="15984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Host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Requests list of PUFs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Receives PUF list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Stores the list in a DB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045080" y="3492720"/>
            <a:ext cx="4668120" cy="130608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Device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Stores SRAM content in FLASH (startup)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Sends list of PUFs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8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CB7BB2C-27FC-4FD8-959E-ADAD110303C4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8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56" name="PlaceHolder 18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First flow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57" name="Rettangolo 184"/>
          <p:cNvSpPr/>
          <p:nvPr/>
        </p:nvSpPr>
        <p:spPr>
          <a:xfrm>
            <a:off x="7543800" y="1371600"/>
            <a:ext cx="1369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onnettore diritto 185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9" name="Immagine 2"/>
          <p:cNvPicPr/>
          <p:nvPr/>
        </p:nvPicPr>
        <p:blipFill>
          <a:blip r:embed="rId3"/>
          <a:stretch/>
        </p:blipFill>
        <p:spPr>
          <a:xfrm>
            <a:off x="6219000" y="1532160"/>
            <a:ext cx="3939480" cy="4799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/>
          </p:nvPr>
        </p:nvSpPr>
        <p:spPr>
          <a:xfrm>
            <a:off x="1048320" y="1852200"/>
            <a:ext cx="3979080" cy="1767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Host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Generates challenge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Sends challenge to board and DB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Compares responses (Hamming)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045080" y="3492720"/>
            <a:ext cx="3812670" cy="130608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Device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Receives challenge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Sends response</a:t>
            </a:r>
            <a:endParaRPr lang="en-US" sz="20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9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525EA7B-D0A1-48CE-BD6D-C7C52660E31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9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63" name="PlaceHolder 21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DejaVu Sans"/>
              </a:rPr>
              <a:t>Second Flow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64" name="Rettangolo 197"/>
          <p:cNvSpPr/>
          <p:nvPr/>
        </p:nvSpPr>
        <p:spPr>
          <a:xfrm>
            <a:off x="7543800" y="1371600"/>
            <a:ext cx="1369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onnettore diritto 198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Immagine 2"/>
          <p:cNvPicPr/>
          <p:nvPr/>
        </p:nvPicPr>
        <p:blipFill>
          <a:blip r:embed="rId3"/>
          <a:stretch/>
        </p:blipFill>
        <p:spPr>
          <a:xfrm>
            <a:off x="6435360" y="1461600"/>
            <a:ext cx="3695760" cy="4869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</TotalTime>
  <Words>304</Words>
  <Application>Microsoft Office PowerPoint</Application>
  <PresentationFormat>Widescreen</PresentationFormat>
  <Paragraphs>88</Paragraphs>
  <Slides>13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Calibri</vt:lpstr>
      <vt:lpstr>Cambria Math</vt:lpstr>
      <vt:lpstr>CMR10</vt:lpstr>
      <vt:lpstr>CMR12</vt:lpstr>
      <vt:lpstr>CMR17</vt:lpstr>
      <vt:lpstr>Gabriola</vt:lpstr>
      <vt:lpstr>Roboto Slab</vt:lpstr>
      <vt:lpstr>Source Sans Pro</vt:lpstr>
      <vt:lpstr>Symbol</vt:lpstr>
      <vt:lpstr>Times New Roman</vt:lpstr>
      <vt:lpstr>Wingdings</vt:lpstr>
      <vt:lpstr>Office Theme</vt:lpstr>
      <vt:lpstr>Office Theme</vt:lpstr>
      <vt:lpstr>Office Theme</vt:lpstr>
      <vt:lpstr>Design and Development of a RAM-based PUF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Example on the board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Development of a RAM-based PUF</dc:title>
  <dc:subject/>
  <dc:creator>Stefano</dc:creator>
  <dc:description/>
  <cp:lastModifiedBy>RONCOLINO ELENA</cp:lastModifiedBy>
  <cp:revision>42</cp:revision>
  <dcterms:created xsi:type="dcterms:W3CDTF">2022-08-27T13:57:29Z</dcterms:created>
  <dcterms:modified xsi:type="dcterms:W3CDTF">2022-09-16T22:43:01Z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